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456" r:id="rId3"/>
    <p:sldId id="455" r:id="rId4"/>
    <p:sldId id="45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e drant" userId="f08997214282be63" providerId="LiveId" clId="{B60414A2-CE22-4527-B6BD-85BCFF61D559}"/>
    <pc:docChg chg="modSld">
      <pc:chgData name="camille drant" userId="f08997214282be63" providerId="LiveId" clId="{B60414A2-CE22-4527-B6BD-85BCFF61D559}" dt="2025-08-19T16:12:40.650" v="44" actId="20577"/>
      <pc:docMkLst>
        <pc:docMk/>
      </pc:docMkLst>
      <pc:sldChg chg="modSp mod">
        <pc:chgData name="camille drant" userId="f08997214282be63" providerId="LiveId" clId="{B60414A2-CE22-4527-B6BD-85BCFF61D559}" dt="2025-08-19T16:12:40.650" v="44" actId="20577"/>
        <pc:sldMkLst>
          <pc:docMk/>
          <pc:sldMk cId="2845597260" sldId="455"/>
        </pc:sldMkLst>
        <pc:graphicFrameChg chg="modGraphic">
          <ac:chgData name="camille drant" userId="f08997214282be63" providerId="LiveId" clId="{B60414A2-CE22-4527-B6BD-85BCFF61D559}" dt="2025-08-19T16:12:40.650" v="44" actId="20577"/>
          <ac:graphicFrameMkLst>
            <pc:docMk/>
            <pc:sldMk cId="2845597260" sldId="455"/>
            <ac:graphicFrameMk id="8" creationId="{EDB0FFF7-66CF-E441-95CE-D221084C6883}"/>
          </ac:graphicFrameMkLst>
        </pc:graphicFrameChg>
      </pc:sldChg>
      <pc:sldChg chg="modSp mod">
        <pc:chgData name="camille drant" userId="f08997214282be63" providerId="LiveId" clId="{B60414A2-CE22-4527-B6BD-85BCFF61D559}" dt="2025-08-19T16:09:42.098" v="33" actId="20577"/>
        <pc:sldMkLst>
          <pc:docMk/>
          <pc:sldMk cId="556467632" sldId="456"/>
        </pc:sldMkLst>
        <pc:graphicFrameChg chg="modGraphic">
          <ac:chgData name="camille drant" userId="f08997214282be63" providerId="LiveId" clId="{B60414A2-CE22-4527-B6BD-85BCFF61D559}" dt="2025-08-19T16:09:42.098" v="33" actId="20577"/>
          <ac:graphicFrameMkLst>
            <pc:docMk/>
            <pc:sldMk cId="556467632" sldId="456"/>
            <ac:graphicFrameMk id="5" creationId="{D2C1F3E0-0BA1-0D41-97C6-14B4E6DC8D8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5B734-8A0C-4ADB-B98B-5DF770E2DB5A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2E707-C833-4941-949E-3E7A6C5204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01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1A209-2118-42CC-AFA2-C5C9E61EC9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01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FR" sz="1200" b="1" i="0" dirty="0">
                <a:ln>
                  <a:noFill/>
                </a:ln>
                <a:solidFill>
                  <a:srgbClr val="5826F4"/>
                </a:solidFill>
                <a:effectLst/>
                <a:latin typeface="Gilroy" pitchFamily="2" charset="77"/>
              </a:rPr>
              <a:t>Forces et Opportunités : Positif</a:t>
            </a:r>
          </a:p>
          <a:p>
            <a:pPr algn="l" rtl="0" fontAlgn="base"/>
            <a:r>
              <a:rPr lang="fr-FR" sz="1200" b="1" i="0" dirty="0">
                <a:ln>
                  <a:noFill/>
                </a:ln>
                <a:solidFill>
                  <a:srgbClr val="5826F4"/>
                </a:solidFill>
                <a:effectLst/>
                <a:latin typeface="Gilroy" pitchFamily="2" charset="77"/>
              </a:rPr>
              <a:t>Faiblesses et Menaces : Négatif – à améliorer</a:t>
            </a:r>
            <a:endParaRPr lang="fr-FR" b="1" i="0" dirty="0">
              <a:ln>
                <a:noFill/>
              </a:ln>
              <a:solidFill>
                <a:srgbClr val="5826F4"/>
              </a:solidFill>
              <a:effectLst/>
              <a:latin typeface="Gilroy" pitchFamily="2" charset="77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1A209-2118-42CC-AFA2-C5C9E61EC9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6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3A0074-F6A1-4D02-883B-C8F9D0498F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051" y="-57150"/>
            <a:ext cx="12315151" cy="693661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6863FC5-7B12-4D74-A4FC-561733A41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075" y="2767539"/>
            <a:ext cx="5497902" cy="1767457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C3475E5A-DB0B-4B07-B15F-50A5DBCE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14577" y="4878582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11B6BA4D-B99D-4E9D-9C15-C8EFFBE4FB3A}" type="datetimeFigureOut">
              <a:rPr lang="fr-FR" smtClean="0"/>
              <a:pPr/>
              <a:t>19/08/2025</a:t>
            </a:fld>
            <a:endParaRPr lang="fr-FR"/>
          </a:p>
        </p:txBody>
      </p:sp>
      <p:pic>
        <p:nvPicPr>
          <p:cNvPr id="4" name="Image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24534F3-5AC8-47FC-9896-9368CCB19E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779" y="4942338"/>
            <a:ext cx="2237939" cy="223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5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BLEU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0C7339C-BBC3-4B21-B883-F33989C23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60461" cy="6920954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21DB2D33-C49C-4D90-8D56-43653537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5774"/>
            <a:ext cx="10515600" cy="784914"/>
          </a:xfrm>
        </p:spPr>
        <p:txBody>
          <a:bodyPr/>
          <a:lstStyle>
            <a:lvl1pPr algn="ctr"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BC68295-BA8E-4917-ACA2-723BAAD74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3033C2-B511-436B-86C4-979D04CC6F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814939"/>
            <a:ext cx="2461177" cy="246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8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83968DB-BC32-4E22-80D2-B741D5D63E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60461" cy="6920954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2244C607-7BC0-40A5-8EA1-4DF49CCE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5774"/>
            <a:ext cx="10515600" cy="784914"/>
          </a:xfrm>
        </p:spPr>
        <p:txBody>
          <a:bodyPr/>
          <a:lstStyle>
            <a:lvl1pPr algn="ctr">
              <a:defRPr>
                <a:solidFill>
                  <a:srgbClr val="08BABE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C08627E-0EDB-499C-8605-70CB7EB61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66700" indent="-266700">
              <a:buFontTx/>
              <a:buBlip>
                <a:blip r:embed="rId3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5826F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ADD64DE9-009E-412B-B8E3-5A4AB0D2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371A3027-CDA0-43D9-A238-0B5554F3ABE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3" name="Image 22" descr="Une image contenant dessin, horloge&#10;&#10;Description générée automatiquement">
            <a:extLst>
              <a:ext uri="{FF2B5EF4-FFF2-40B4-BE49-F238E27FC236}">
                <a16:creationId xmlns:a16="http://schemas.microsoft.com/office/drawing/2014/main" id="{7699A373-1E4B-43A4-A210-FD89247DE7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51484" y="1535837"/>
            <a:ext cx="5208976" cy="538424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13264F8-AEA8-4D7F-BF54-28526E80F6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814939"/>
            <a:ext cx="2461177" cy="246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8803F5D-DA5C-406F-9557-2FA2E2C40D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" r="139" b="2813"/>
          <a:stretch/>
        </p:blipFill>
        <p:spPr>
          <a:xfrm>
            <a:off x="10356" y="0"/>
            <a:ext cx="12418381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C9C1ED-2E8D-4337-B141-E3AB32E686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0" y="390617"/>
            <a:ext cx="1867202" cy="18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3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BDC15B-F905-4784-89EF-7630E2E2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53CA62-4F85-4B76-95E5-E463D5FAB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Tx/>
              <a:buBlip>
                <a:blip r:embed="rId6"/>
              </a:buBlip>
            </a:pPr>
            <a:r>
              <a:rPr lang="fr-FR" dirty="0"/>
              <a:t>Cliquez pour modifier les styles du texte du masque</a:t>
            </a:r>
          </a:p>
          <a:p>
            <a:pPr lvl="1">
              <a:buFontTx/>
              <a:buBlip>
                <a:blip r:embed="rId7"/>
              </a:buBlip>
            </a:pPr>
            <a:r>
              <a:rPr lang="fr-FR" dirty="0"/>
              <a:t>Deuxième niveau</a:t>
            </a:r>
          </a:p>
          <a:p>
            <a:pPr lvl="2">
              <a:buFontTx/>
              <a:buBlip>
                <a:blip r:embed="rId8"/>
              </a:buBlip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5F3819-062F-4FF4-878D-9253C0D92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6BA4D-B99D-4E9D-9C15-C8EFFBE4FB3A}" type="datetimeFigureOut">
              <a:rPr lang="fr-FR" smtClean="0"/>
              <a:t>19/08/2025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F798D7-A809-4030-915B-4F53EE504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3CB79C-C153-4BFD-B4F1-A687A109B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A3027-CDA0-43D9-A238-0B5554F3AB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73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44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8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 dirty="0">
          <a:solidFill>
            <a:srgbClr val="0033CC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3ACE6F9-E5D4-450A-B42F-460BA1836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075" y="2767539"/>
            <a:ext cx="5195137" cy="176745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latin typeface="Gilroy" pitchFamily="2" charset="77"/>
              </a:rPr>
              <a:t>Projet associatif </a:t>
            </a:r>
            <a:br>
              <a:rPr lang="fr-FR" sz="4000" b="1" dirty="0">
                <a:latin typeface="Gilroy" pitchFamily="2" charset="77"/>
              </a:rPr>
            </a:br>
            <a:r>
              <a:rPr lang="fr-FR" sz="4000" b="1" dirty="0">
                <a:latin typeface="Gilroy" pitchFamily="2" charset="77"/>
              </a:rPr>
              <a:t>GV LES BAINS </a:t>
            </a:r>
            <a:r>
              <a:rPr lang="fr-FR" sz="4000" b="1">
                <a:latin typeface="Gilroy" pitchFamily="2" charset="77"/>
              </a:rPr>
              <a:t>DE LAUGA</a:t>
            </a:r>
            <a:br>
              <a:rPr lang="fr-FR" sz="4000" b="1">
                <a:latin typeface="Gilroy" pitchFamily="2" charset="77"/>
              </a:rPr>
            </a:br>
            <a:r>
              <a:rPr lang="fr-FR" sz="4000" b="1">
                <a:latin typeface="Gilroy" pitchFamily="2" charset="77"/>
              </a:rPr>
              <a:t>Saison </a:t>
            </a:r>
            <a:r>
              <a:rPr lang="fr-FR" sz="4000" b="1" dirty="0">
                <a:latin typeface="Gilroy" pitchFamily="2" charset="77"/>
              </a:rPr>
              <a:t>2024/2028</a:t>
            </a:r>
          </a:p>
        </p:txBody>
      </p:sp>
    </p:spTree>
    <p:extLst>
      <p:ext uri="{BB962C8B-B14F-4D97-AF65-F5344CB8AC3E}">
        <p14:creationId xmlns:p14="http://schemas.microsoft.com/office/powerpoint/2010/main" val="59228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E68F3-7FAC-0141-BE88-1127A0AE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Gilroy" pitchFamily="2" charset="77"/>
              </a:rPr>
              <a:t>Activités du club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2C1F3E0-0BA1-0D41-97C6-14B4E6DC8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823308"/>
              </p:ext>
            </p:extLst>
          </p:nvPr>
        </p:nvGraphicFramePr>
        <p:xfrm>
          <a:off x="518984" y="1678331"/>
          <a:ext cx="11368217" cy="2915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1778">
                  <a:extLst>
                    <a:ext uri="{9D8B030D-6E8A-4147-A177-3AD203B41FA5}">
                      <a16:colId xmlns:a16="http://schemas.microsoft.com/office/drawing/2014/main" val="1398097369"/>
                    </a:ext>
                  </a:extLst>
                </a:gridCol>
                <a:gridCol w="3209878">
                  <a:extLst>
                    <a:ext uri="{9D8B030D-6E8A-4147-A177-3AD203B41FA5}">
                      <a16:colId xmlns:a16="http://schemas.microsoft.com/office/drawing/2014/main" val="2357160511"/>
                    </a:ext>
                  </a:extLst>
                </a:gridCol>
                <a:gridCol w="2896561">
                  <a:extLst>
                    <a:ext uri="{9D8B030D-6E8A-4147-A177-3AD203B41FA5}">
                      <a16:colId xmlns:a16="http://schemas.microsoft.com/office/drawing/2014/main" val="258113930"/>
                    </a:ext>
                  </a:extLst>
                </a:gridCol>
              </a:tblGrid>
              <a:tr h="35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0" dirty="0">
                          <a:effectLst/>
                          <a:latin typeface="Gilroy" pitchFamily="2" charset="77"/>
                        </a:rPr>
                        <a:t>Cours proposés</a:t>
                      </a:r>
                      <a:endParaRPr lang="fr-FR" sz="1400" b="1" i="0" dirty="0">
                        <a:solidFill>
                          <a:sysClr val="windowText" lastClr="000000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0" dirty="0">
                          <a:effectLst/>
                          <a:latin typeface="Gilroy" pitchFamily="2" charset="77"/>
                        </a:rPr>
                        <a:t>Nombre de séances/semaine</a:t>
                      </a:r>
                      <a:endParaRPr lang="fr-FR" sz="1400" b="1" i="0" dirty="0">
                        <a:solidFill>
                          <a:sysClr val="windowText" lastClr="000000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0" dirty="0">
                          <a:effectLst/>
                          <a:latin typeface="Gilroy" pitchFamily="2" charset="77"/>
                        </a:rPr>
                        <a:t>Public</a:t>
                      </a:r>
                      <a:endParaRPr lang="fr-FR" sz="1400" b="1" i="0" dirty="0">
                        <a:solidFill>
                          <a:sysClr val="windowText" lastClr="000000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08909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AQUAGYM Piscine LAUGA</a:t>
                      </a: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35 à 60 ans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83781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 adolescentes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57963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PILATES 2 cours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de 35 à 80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81721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 Bien être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de 45 à 70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70402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 3 Disciplines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de 45 à 70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46676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 total body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de 45 à 70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182387"/>
                  </a:ext>
                </a:extLst>
              </a:tr>
              <a:tr h="318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GYM entretien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45 à 80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99479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85027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Marche nordique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1/semaine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Femmes 45 à 77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97366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20142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8954CCF-9BDF-D740-A581-52B5A2080714}"/>
              </a:ext>
            </a:extLst>
          </p:cNvPr>
          <p:cNvSpPr txBox="1"/>
          <p:nvPr/>
        </p:nvSpPr>
        <p:spPr>
          <a:xfrm>
            <a:off x="454728" y="4385898"/>
            <a:ext cx="11491783" cy="2555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5808FC"/>
              </a:solidFill>
              <a:effectLst/>
              <a:uLnTx/>
              <a:uFillTx/>
              <a:latin typeface="Gilroy" pitchFamily="2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5808FC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Moyens humains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808FC"/>
              </a:solidFill>
              <a:effectLst/>
              <a:uLnTx/>
              <a:uFillTx/>
              <a:latin typeface="Gilroy" pitchFamily="2" charset="77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808FC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Nombre de dirigeants : 3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808FC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Nombre d’animateurs : 7 animateurs salariés	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808FC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Nombre d’autres salariés (et fonction) : 0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5808FC"/>
              </a:solidFill>
              <a:effectLst/>
              <a:uLnTx/>
              <a:uFillTx/>
              <a:latin typeface="Gilroy" pitchFamily="2" charset="77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5AF108-9A8B-564E-AD12-544D44E1A35D}"/>
              </a:ext>
            </a:extLst>
          </p:cNvPr>
          <p:cNvSpPr txBox="1"/>
          <p:nvPr/>
        </p:nvSpPr>
        <p:spPr>
          <a:xfrm>
            <a:off x="2718486" y="172995"/>
            <a:ext cx="653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associatif</a:t>
            </a:r>
          </a:p>
        </p:txBody>
      </p:sp>
    </p:spTree>
    <p:extLst>
      <p:ext uri="{BB962C8B-B14F-4D97-AF65-F5344CB8AC3E}">
        <p14:creationId xmlns:p14="http://schemas.microsoft.com/office/powerpoint/2010/main" val="55646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E68F3-7FAC-0141-BE88-1127A0AE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Gilroy" pitchFamily="2" charset="77"/>
              </a:rPr>
              <a:t>Diagnostic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DB0FFF7-66CF-E441-95CE-D221084C6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312443"/>
              </p:ext>
            </p:extLst>
          </p:nvPr>
        </p:nvGraphicFramePr>
        <p:xfrm>
          <a:off x="457200" y="1419342"/>
          <a:ext cx="11849877" cy="6827520"/>
        </p:xfrm>
        <a:graphic>
          <a:graphicData uri="http://schemas.openxmlformats.org/drawingml/2006/table">
            <a:tbl>
              <a:tblPr/>
              <a:tblGrid>
                <a:gridCol w="2575681">
                  <a:extLst>
                    <a:ext uri="{9D8B030D-6E8A-4147-A177-3AD203B41FA5}">
                      <a16:colId xmlns:a16="http://schemas.microsoft.com/office/drawing/2014/main" val="2562026762"/>
                    </a:ext>
                  </a:extLst>
                </a:gridCol>
                <a:gridCol w="4156355">
                  <a:extLst>
                    <a:ext uri="{9D8B030D-6E8A-4147-A177-3AD203B41FA5}">
                      <a16:colId xmlns:a16="http://schemas.microsoft.com/office/drawing/2014/main" val="1374333300"/>
                    </a:ext>
                  </a:extLst>
                </a:gridCol>
                <a:gridCol w="5117841">
                  <a:extLst>
                    <a:ext uri="{9D8B030D-6E8A-4147-A177-3AD203B41FA5}">
                      <a16:colId xmlns:a16="http://schemas.microsoft.com/office/drawing/2014/main" val="3349379665"/>
                    </a:ext>
                  </a:extLst>
                </a:gridCol>
              </a:tblGrid>
              <a:tr h="2690365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kern="1200" dirty="0">
                          <a:ln>
                            <a:noFill/>
                          </a:ln>
                          <a:solidFill>
                            <a:srgbClr val="5826F4"/>
                          </a:solidFill>
                          <a:effectLst/>
                          <a:latin typeface="Gilroy" pitchFamily="2" charset="77"/>
                          <a:ea typeface="+mn-ea"/>
                          <a:cs typeface="+mn-cs"/>
                        </a:rPr>
                        <a:t>Interne au club  </a:t>
                      </a:r>
                    </a:p>
                    <a:p>
                      <a:pPr algn="ctr" rtl="0" fontAlgn="base"/>
                      <a:r>
                        <a:rPr lang="fr-FR" sz="1400" b="1" i="0" kern="1200" dirty="0">
                          <a:ln>
                            <a:noFill/>
                          </a:ln>
                          <a:solidFill>
                            <a:srgbClr val="5826F4"/>
                          </a:solidFill>
                          <a:effectLst/>
                          <a:latin typeface="Gilroy" pitchFamily="2" charset="77"/>
                          <a:ea typeface="+mn-ea"/>
                          <a:cs typeface="+mn-cs"/>
                        </a:rPr>
                        <a:t>(Dirigeants, animateurs, matériel, activités, pratiquants…) </a:t>
                      </a:r>
                    </a:p>
                  </a:txBody>
                  <a:tcPr marL="9000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u="sng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Forces</a:t>
                      </a:r>
                      <a:r>
                        <a:rPr lang="fr-FR" sz="1400" b="1" i="0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  <a:endParaRPr lang="fr-FR" sz="2000" b="1" i="0" dirty="0">
                        <a:solidFill>
                          <a:srgbClr val="00A99C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r>
                        <a:rPr lang="fr-FR" sz="11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Le bureau, une  présidente, une trésorière et une secrétaire , motivées, engagées, formées CFGA et compétentes, 7 animateurs et  animatrices salariés formés. Matériel piscine et Gymnastique conséquent. Aquagym,  disposition de  tout le bassin de la piscine pour les 7 créneaux  de cours. Mises à disposition de salle de </a:t>
                      </a:r>
                      <a:r>
                        <a:rPr lang="fr-FR" sz="1600" b="1" i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danse privée (Malika) </a:t>
                      </a: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et gymnase aux arènes. Fidélité des adhérentes et demandes importantes en aquagym. Bonne santé financière de l’Association des Bains de Lauga,</a:t>
                      </a:r>
                    </a:p>
                    <a:p>
                      <a:pPr algn="l" rtl="0" fontAlgn="base"/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u="sng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Faiblesses</a:t>
                      </a:r>
                      <a:r>
                        <a:rPr lang="fr-FR" sz="1400" b="1" i="0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  <a:endParaRPr lang="fr-FR" sz="2000" b="1" i="0" dirty="0">
                        <a:solidFill>
                          <a:srgbClr val="00A99C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r>
                        <a:rPr lang="fr-FR" sz="11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  <a:p>
                      <a:pPr algn="l" rtl="0" fontAlgn="base"/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Le bureau composé de 3 dirigeantes, recherche des ressources pour uniquement le bureau et organisation des activités de prolongement sportif et voyages avec activité sportive,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L’association doit faire appel à une salle privée qu’elle prend en charge en coût annuel, </a:t>
                      </a:r>
                    </a:p>
                    <a:p>
                      <a:pPr algn="l" rtl="0" fontAlgn="base"/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6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225182"/>
                  </a:ext>
                </a:extLst>
              </a:tr>
              <a:tr h="2049854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kern="1200" dirty="0">
                          <a:ln>
                            <a:noFill/>
                          </a:ln>
                          <a:solidFill>
                            <a:srgbClr val="5826F4"/>
                          </a:solidFill>
                          <a:effectLst/>
                          <a:latin typeface="Gilroy" pitchFamily="2" charset="77"/>
                          <a:ea typeface="+mn-ea"/>
                          <a:cs typeface="+mn-cs"/>
                        </a:rPr>
                        <a:t>Externe au club </a:t>
                      </a:r>
                    </a:p>
                    <a:p>
                      <a:pPr algn="ctr" rtl="0" fontAlgn="base"/>
                      <a:r>
                        <a:rPr lang="fr-FR" sz="1400" b="1" i="0" kern="1200" dirty="0">
                          <a:ln>
                            <a:noFill/>
                          </a:ln>
                          <a:solidFill>
                            <a:srgbClr val="5826F4"/>
                          </a:solidFill>
                          <a:effectLst/>
                          <a:latin typeface="Gilroy" pitchFamily="2" charset="77"/>
                          <a:ea typeface="+mn-ea"/>
                          <a:cs typeface="+mn-cs"/>
                        </a:rPr>
                        <a:t>(Partenaires, démographie, politique locale…) </a:t>
                      </a:r>
                    </a:p>
                  </a:txBody>
                  <a:tcPr marL="90000"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u="sng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Opportunités</a:t>
                      </a:r>
                      <a:r>
                        <a:rPr lang="fr-FR" sz="1400" b="1" i="0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  <a:endParaRPr lang="fr-FR" sz="2000" b="1" i="0" dirty="0">
                        <a:solidFill>
                          <a:srgbClr val="00A99C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r>
                        <a:rPr lang="fr-FR" sz="12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Salle pour le Pilates en location – mise à disposition de la Piscine de Lauga – Soutien du CODEP – Evolution démographique de Bayonne </a:t>
                      </a:r>
                      <a:r>
                        <a:rPr lang="fr-FR" sz="1600" b="1" i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– Convention </a:t>
                      </a: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Sport Santé Pays basque – Contact avec les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 Médecins et spécialistes – Carte Déclic </a:t>
                      </a:r>
                      <a:endParaRPr lang="fr-FR" sz="12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u="sng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Menaces</a:t>
                      </a:r>
                      <a:r>
                        <a:rPr lang="fr-FR" sz="1400" b="1" i="0" dirty="0">
                          <a:solidFill>
                            <a:srgbClr val="00A99C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  <a:endParaRPr lang="fr-FR" sz="2000" b="1" i="0" dirty="0">
                        <a:solidFill>
                          <a:srgbClr val="00A99C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r>
                        <a:rPr lang="fr-FR" sz="11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Augmentation annuelle  des tarifs de la piscine ( +9% en 2025) 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Baisse des subventions allouées aux associations</a:t>
                      </a:r>
                    </a:p>
                    <a:p>
                      <a:pPr algn="l" rtl="0" fontAlgn="base"/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Gilroy" pitchFamily="2" charset="77"/>
                        </a:rPr>
                        <a:t>Construction de 2 nouvelles piscines dans un rayon de 10 km de Bayonne ANGLET ET TARNOS</a:t>
                      </a: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  <a:p>
                      <a:pPr algn="l" rtl="0" fontAlgn="base"/>
                      <a:endParaRPr lang="fr-FR" sz="1100" b="1" i="0" dirty="0">
                        <a:solidFill>
                          <a:schemeClr val="tx1"/>
                        </a:solidFill>
                        <a:effectLst/>
                        <a:latin typeface="Gilroy" pitchFamily="2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66667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2918840-48F2-D44C-8200-C46325229626}"/>
              </a:ext>
            </a:extLst>
          </p:cNvPr>
          <p:cNvSpPr txBox="1"/>
          <p:nvPr/>
        </p:nvSpPr>
        <p:spPr>
          <a:xfrm>
            <a:off x="2685021" y="154334"/>
            <a:ext cx="653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associatif</a:t>
            </a:r>
          </a:p>
        </p:txBody>
      </p:sp>
    </p:spTree>
    <p:extLst>
      <p:ext uri="{BB962C8B-B14F-4D97-AF65-F5344CB8AC3E}">
        <p14:creationId xmlns:p14="http://schemas.microsoft.com/office/powerpoint/2010/main" val="284559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E68F3-7FAC-0141-BE88-1127A0AE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Gilroy" pitchFamily="2" charset="77"/>
              </a:rPr>
              <a:t>Objectifs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FF48625-B9DD-BE4C-AB1C-65ECE3E88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84734"/>
              </p:ext>
            </p:extLst>
          </p:nvPr>
        </p:nvGraphicFramePr>
        <p:xfrm>
          <a:off x="93306" y="3102671"/>
          <a:ext cx="12098695" cy="4214786"/>
        </p:xfrm>
        <a:graphic>
          <a:graphicData uri="http://schemas.openxmlformats.org/drawingml/2006/table">
            <a:tbl>
              <a:tblPr/>
              <a:tblGrid>
                <a:gridCol w="6366747">
                  <a:extLst>
                    <a:ext uri="{9D8B030D-6E8A-4147-A177-3AD203B41FA5}">
                      <a16:colId xmlns:a16="http://schemas.microsoft.com/office/drawing/2014/main" val="1080497622"/>
                    </a:ext>
                  </a:extLst>
                </a:gridCol>
                <a:gridCol w="2909118">
                  <a:extLst>
                    <a:ext uri="{9D8B030D-6E8A-4147-A177-3AD203B41FA5}">
                      <a16:colId xmlns:a16="http://schemas.microsoft.com/office/drawing/2014/main" val="341426447"/>
                    </a:ext>
                  </a:extLst>
                </a:gridCol>
                <a:gridCol w="2822830">
                  <a:extLst>
                    <a:ext uri="{9D8B030D-6E8A-4147-A177-3AD203B41FA5}">
                      <a16:colId xmlns:a16="http://schemas.microsoft.com/office/drawing/2014/main" val="914765047"/>
                    </a:ext>
                  </a:extLst>
                </a:gridCol>
              </a:tblGrid>
              <a:tr h="485080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roy" pitchFamily="2" charset="77"/>
                        </a:rPr>
                        <a:t>Actions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roy" pitchFamily="2" charset="77"/>
                        </a:rPr>
                        <a:t>Moyens </a:t>
                      </a:r>
                    </a:p>
                    <a:p>
                      <a:pPr algn="ctr" rtl="0" fontAlgn="base"/>
                      <a:r>
                        <a:rPr lang="fr-FR" sz="14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roy" pitchFamily="2" charset="77"/>
                        </a:rPr>
                        <a:t>(Humains, matériels, financiers) </a:t>
                      </a:r>
                    </a:p>
                  </a:txBody>
                  <a:tcPr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roy" pitchFamily="2" charset="77"/>
                        </a:rPr>
                        <a:t>Résultats attendus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776766"/>
                  </a:ext>
                </a:extLst>
              </a:tr>
              <a:tr h="542149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2 cours de Pilates le lundi à 9h et le jeudi à 11h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Location Salle 20€/h – Dalia – </a:t>
                      </a:r>
                    </a:p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Convention salle Malika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Assurer l’ensemble des cours pours nos adhérentes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8256452"/>
                  </a:ext>
                </a:extLst>
              </a:tr>
              <a:tr h="770422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Cours de gym body par Isabelle le mardi à 11h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Location Salle 20€/h – </a:t>
                      </a:r>
                    </a:p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Convention salle Malika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Optimiser les conditions d’accueil  de la pratique du cours  dans une salle adaptée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230948"/>
                  </a:ext>
                </a:extLst>
              </a:tr>
              <a:tr h="1226968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Lancement septembre 2025 de l’accueil au cours de gym entretien</a:t>
                      </a:r>
                    </a:p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 du jeudi à 17h45 salle Mallika pour les adhérents suivis</a:t>
                      </a:r>
                    </a:p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 par Sport Santé Adour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Location Salle 20€/h – Dalia </a:t>
                      </a:r>
                    </a:p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Convention salle  Malika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Compléter l’offre  Gym par un accueil  adapté aux adhérents présentant différentes  pathologies sous bilan Sport Santé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189608"/>
                  </a:ext>
                </a:extLst>
              </a:tr>
              <a:tr h="428012"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Vérification des conditions de la carte Déclic </a:t>
                      </a:r>
                      <a:r>
                        <a:rPr lang="fr-FR" sz="12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Contact avec les organismes 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4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Intégration d’adhérents les plus démunis et en demande </a:t>
                      </a:r>
                      <a:r>
                        <a:rPr lang="fr-FR" sz="16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d’activité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349516"/>
                  </a:ext>
                </a:extLst>
              </a:tr>
              <a:tr h="435266">
                <a:tc>
                  <a:txBody>
                    <a:bodyPr/>
                    <a:lstStyle/>
                    <a:p>
                      <a:pPr algn="ctr" rtl="0" fontAlgn="base"/>
                      <a:endParaRPr lang="fr-FR" sz="1200" b="1" i="0" dirty="0">
                        <a:solidFill>
                          <a:srgbClr val="000000"/>
                        </a:solidFill>
                        <a:effectLst/>
                        <a:latin typeface="Gilroy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2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FR" sz="1200" b="1" i="0" dirty="0">
                          <a:solidFill>
                            <a:srgbClr val="000000"/>
                          </a:solidFill>
                          <a:effectLst/>
                          <a:latin typeface="Gilroy" pitchFamily="2" charset="77"/>
                        </a:rPr>
                        <a:t> 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26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392832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2667027-46E0-6C4C-A9D8-C35EC0A6A906}"/>
              </a:ext>
            </a:extLst>
          </p:cNvPr>
          <p:cNvSpPr txBox="1"/>
          <p:nvPr/>
        </p:nvSpPr>
        <p:spPr>
          <a:xfrm>
            <a:off x="400050" y="1690688"/>
            <a:ext cx="11791949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Objectif 1 : Création d’un cours barre au sol après formation des animatrices année 2025/2026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Objectif 2 : Création d’un cours Sport santé entièrement dédié aux adhérents  bénéficiant de l’APA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Objectif 3 :</a:t>
            </a:r>
            <a:r>
              <a:rPr lang="fr-FR" sz="2000" b="1" dirty="0">
                <a:solidFill>
                  <a:prstClr val="black"/>
                </a:solidFill>
                <a:latin typeface="Gilroy" pitchFamily="2" charset="77"/>
              </a:rPr>
              <a:t> Création d’un cours « Danse rythmique »  recrutement  d’un nouvel animateur 2026/2027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" pitchFamily="2" charset="77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3856D-DA17-0945-845F-7062A47003D5}"/>
              </a:ext>
            </a:extLst>
          </p:cNvPr>
          <p:cNvSpPr txBox="1"/>
          <p:nvPr/>
        </p:nvSpPr>
        <p:spPr>
          <a:xfrm>
            <a:off x="5144425" y="3044748"/>
            <a:ext cx="2195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808FC"/>
                </a:solidFill>
                <a:effectLst/>
                <a:uLnTx/>
                <a:uFillTx/>
                <a:latin typeface="Gilroy" pitchFamily="2" charset="77"/>
                <a:ea typeface="+mn-ea"/>
                <a:cs typeface="+mn-cs"/>
              </a:rPr>
              <a:t>Plan d’actions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294060-EC2F-FB40-862C-0D639C77E7B7}"/>
              </a:ext>
            </a:extLst>
          </p:cNvPr>
          <p:cNvSpPr txBox="1"/>
          <p:nvPr/>
        </p:nvSpPr>
        <p:spPr>
          <a:xfrm>
            <a:off x="2718486" y="172995"/>
            <a:ext cx="653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associatif</a:t>
            </a:r>
          </a:p>
        </p:txBody>
      </p:sp>
    </p:spTree>
    <p:extLst>
      <p:ext uri="{BB962C8B-B14F-4D97-AF65-F5344CB8AC3E}">
        <p14:creationId xmlns:p14="http://schemas.microsoft.com/office/powerpoint/2010/main" val="392280782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586</Words>
  <Application>Microsoft Office PowerPoint</Application>
  <PresentationFormat>Grand écran</PresentationFormat>
  <Paragraphs>98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Gilroy</vt:lpstr>
      <vt:lpstr>Verdana</vt:lpstr>
      <vt:lpstr>1_Thème Office</vt:lpstr>
      <vt:lpstr>Projet associatif  GV LES BAINS DE LAUGA Saison 2024/2028</vt:lpstr>
      <vt:lpstr>Activités du club</vt:lpstr>
      <vt:lpstr>Diagnostic</vt:lpstr>
      <vt:lpstr>Objectifs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associatif Saison 20../20..</dc:title>
  <dc:creator>Corinne HOMS</dc:creator>
  <cp:lastModifiedBy>camille drant</cp:lastModifiedBy>
  <cp:revision>10</cp:revision>
  <dcterms:created xsi:type="dcterms:W3CDTF">2022-01-10T11:21:25Z</dcterms:created>
  <dcterms:modified xsi:type="dcterms:W3CDTF">2025-08-19T16:12:41Z</dcterms:modified>
</cp:coreProperties>
</file>